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9" r:id="rId3"/>
    <p:sldId id="266" r:id="rId4"/>
    <p:sldId id="264" r:id="rId5"/>
    <p:sldId id="259" r:id="rId6"/>
    <p:sldId id="260" r:id="rId7"/>
    <p:sldId id="261" r:id="rId8"/>
    <p:sldId id="268"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6" y="84"/>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270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EF7D4E-4559-4223-B4C5-2DF440D70450}" type="datetimeFigureOut">
              <a:rPr lang="en-US" smtClean="0"/>
              <a:t>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17786-6AFD-476E-989D-2F3849B55666}" type="slidenum">
              <a:rPr lang="en-US" smtClean="0"/>
              <a:t>‹#›</a:t>
            </a:fld>
            <a:endParaRPr lang="en-US"/>
          </a:p>
        </p:txBody>
      </p:sp>
    </p:spTree>
    <p:extLst>
      <p:ext uri="{BB962C8B-B14F-4D97-AF65-F5344CB8AC3E}">
        <p14:creationId xmlns:p14="http://schemas.microsoft.com/office/powerpoint/2010/main" val="84958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650179"/>
            <a:ext cx="5486400" cy="3600450"/>
          </a:xfrm>
        </p:spPr>
        <p:txBody>
          <a:bodyPr/>
          <a:lstStyle/>
          <a:p>
            <a:r>
              <a:rPr lang="en-US" dirty="0" smtClean="0"/>
              <a:t>I wish I did not have to talk to you about this, for it’s not in our values to have this, but because of the type of program it is, it is very vulnerable to Medicaid Fraud.</a:t>
            </a:r>
          </a:p>
          <a:p>
            <a:endParaRPr lang="en-US" dirty="0"/>
          </a:p>
          <a:p>
            <a:endParaRPr lang="en-US" dirty="0"/>
          </a:p>
          <a:p>
            <a:r>
              <a:rPr lang="en-US" dirty="0" smtClean="0"/>
              <a:t>Our personal care services are valuable and needed services:</a:t>
            </a:r>
          </a:p>
          <a:p>
            <a:endParaRPr lang="en-US" dirty="0"/>
          </a:p>
          <a:p>
            <a:r>
              <a:rPr lang="en-US" dirty="0" smtClean="0"/>
              <a:t>Tell me how you see them as so?</a:t>
            </a:r>
            <a:endParaRPr lang="en-US" dirty="0"/>
          </a:p>
        </p:txBody>
      </p:sp>
      <p:sp>
        <p:nvSpPr>
          <p:cNvPr id="4" name="Slide Number Placeholder 3"/>
          <p:cNvSpPr>
            <a:spLocks noGrp="1"/>
          </p:cNvSpPr>
          <p:nvPr>
            <p:ph type="sldNum" sz="quarter" idx="10"/>
          </p:nvPr>
        </p:nvSpPr>
        <p:spPr/>
        <p:txBody>
          <a:bodyPr/>
          <a:lstStyle/>
          <a:p>
            <a:fld id="{E1E17786-6AFD-476E-989D-2F3849B55666}" type="slidenum">
              <a:rPr lang="en-US" smtClean="0"/>
              <a:t>1</a:t>
            </a:fld>
            <a:endParaRPr lang="en-US"/>
          </a:p>
        </p:txBody>
      </p:sp>
    </p:spTree>
    <p:extLst>
      <p:ext uri="{BB962C8B-B14F-4D97-AF65-F5344CB8AC3E}">
        <p14:creationId xmlns:p14="http://schemas.microsoft.com/office/powerpoint/2010/main" val="2141789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10</a:t>
            </a:fld>
            <a:endParaRPr lang="en-US"/>
          </a:p>
        </p:txBody>
      </p:sp>
    </p:spTree>
    <p:extLst>
      <p:ext uri="{BB962C8B-B14F-4D97-AF65-F5344CB8AC3E}">
        <p14:creationId xmlns:p14="http://schemas.microsoft.com/office/powerpoint/2010/main" val="243126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2</a:t>
            </a:fld>
            <a:endParaRPr lang="en-US"/>
          </a:p>
        </p:txBody>
      </p:sp>
    </p:spTree>
    <p:extLst>
      <p:ext uri="{BB962C8B-B14F-4D97-AF65-F5344CB8AC3E}">
        <p14:creationId xmlns:p14="http://schemas.microsoft.com/office/powerpoint/2010/main" val="239853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1143000"/>
            <a:ext cx="4114800" cy="3086100"/>
          </a:xfrm>
        </p:spPr>
      </p:sp>
      <p:sp>
        <p:nvSpPr>
          <p:cNvPr id="3" name="Notes Placeholder 2"/>
          <p:cNvSpPr>
            <a:spLocks noGrp="1"/>
          </p:cNvSpPr>
          <p:nvPr>
            <p:ph type="body" idx="1"/>
          </p:nvPr>
        </p:nvSpPr>
        <p:spPr/>
        <p:txBody>
          <a:bodyPr/>
          <a:lstStyle/>
          <a:p>
            <a:r>
              <a:rPr lang="en-US" dirty="0"/>
              <a:t>The mission of the Office of Inspector General (OIG</a:t>
            </a:r>
            <a:r>
              <a:rPr lang="en-US" dirty="0" smtClean="0"/>
              <a:t>), is </a:t>
            </a:r>
            <a:r>
              <a:rPr lang="en-US" dirty="0"/>
              <a:t>to protect the integrity of the Department of Health and Human Services (HHS) programs, as well as the health and welfare of beneficiaries served by those </a:t>
            </a:r>
            <a:r>
              <a:rPr lang="en-US" dirty="0" smtClean="0"/>
              <a:t>programs.  Through </a:t>
            </a:r>
            <a:r>
              <a:rPr lang="en-US" dirty="0"/>
              <a:t>a nationwide network of audits, investigations, and inspections </a:t>
            </a:r>
            <a:endParaRPr lang="en-US" dirty="0" smtClean="0"/>
          </a:p>
          <a:p>
            <a:endParaRPr lang="en-US" dirty="0" smtClean="0"/>
          </a:p>
          <a:p>
            <a:r>
              <a:rPr lang="en-US" dirty="0" smtClean="0"/>
              <a:t>The </a:t>
            </a:r>
            <a:r>
              <a:rPr lang="en-US" dirty="0"/>
              <a:t>Office of Inspector General’s (OIG) body of work examining Medicaid personal care services (PCS) has found significant and persistent compliance, payment, and fraud vulnerabilities that demonstrate the need for Centers for Medicare &amp; Medicaid Services (CMS) to take a more active role with States to combat these issues. </a:t>
            </a:r>
          </a:p>
          <a:p>
            <a:endParaRPr lang="en-US" dirty="0"/>
          </a:p>
          <a:p>
            <a:r>
              <a:rPr lang="en-US" dirty="0"/>
              <a:t>Since 2009, seven of the eight completed audits have identified over $582 million in questioned costs. </a:t>
            </a:r>
            <a:endParaRPr lang="en-US" dirty="0" smtClean="0"/>
          </a:p>
          <a:p>
            <a:endParaRPr lang="en-US" dirty="0" smtClean="0"/>
          </a:p>
          <a:p>
            <a:r>
              <a:rPr lang="en-US" dirty="0" smtClean="0"/>
              <a:t>In Oct the OIG really came down on CMS saying you are not doing enough to discourage and prevent Medicaid fraud.  We are asking CMS to step up the regulations to prevent this waste.</a:t>
            </a:r>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E1E17786-6AFD-476E-989D-2F3849B55666}" type="slidenum">
              <a:rPr lang="en-US" smtClean="0"/>
              <a:t>3</a:t>
            </a:fld>
            <a:endParaRPr lang="en-US"/>
          </a:p>
        </p:txBody>
      </p:sp>
    </p:spTree>
    <p:extLst>
      <p:ext uri="{BB962C8B-B14F-4D97-AF65-F5344CB8AC3E}">
        <p14:creationId xmlns:p14="http://schemas.microsoft.com/office/powerpoint/2010/main" val="174415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4</a:t>
            </a:fld>
            <a:endParaRPr lang="en-US"/>
          </a:p>
        </p:txBody>
      </p:sp>
    </p:spTree>
    <p:extLst>
      <p:ext uri="{BB962C8B-B14F-4D97-AF65-F5344CB8AC3E}">
        <p14:creationId xmlns:p14="http://schemas.microsoft.com/office/powerpoint/2010/main" val="293096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5</a:t>
            </a:fld>
            <a:endParaRPr lang="en-US"/>
          </a:p>
        </p:txBody>
      </p:sp>
    </p:spTree>
    <p:extLst>
      <p:ext uri="{BB962C8B-B14F-4D97-AF65-F5344CB8AC3E}">
        <p14:creationId xmlns:p14="http://schemas.microsoft.com/office/powerpoint/2010/main" val="3497097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6</a:t>
            </a:fld>
            <a:endParaRPr lang="en-US"/>
          </a:p>
        </p:txBody>
      </p:sp>
    </p:spTree>
    <p:extLst>
      <p:ext uri="{BB962C8B-B14F-4D97-AF65-F5344CB8AC3E}">
        <p14:creationId xmlns:p14="http://schemas.microsoft.com/office/powerpoint/2010/main" val="4178491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7</a:t>
            </a:fld>
            <a:endParaRPr lang="en-US"/>
          </a:p>
        </p:txBody>
      </p:sp>
    </p:spTree>
    <p:extLst>
      <p:ext uri="{BB962C8B-B14F-4D97-AF65-F5344CB8AC3E}">
        <p14:creationId xmlns:p14="http://schemas.microsoft.com/office/powerpoint/2010/main" val="1973730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E17786-6AFD-476E-989D-2F3849B55666}" type="slidenum">
              <a:rPr lang="en-US" smtClean="0"/>
              <a:t>8</a:t>
            </a:fld>
            <a:endParaRPr lang="en-US"/>
          </a:p>
        </p:txBody>
      </p:sp>
    </p:spTree>
    <p:extLst>
      <p:ext uri="{BB962C8B-B14F-4D97-AF65-F5344CB8AC3E}">
        <p14:creationId xmlns:p14="http://schemas.microsoft.com/office/powerpoint/2010/main" val="253965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hear and see more about this.</a:t>
            </a:r>
          </a:p>
          <a:p>
            <a:endParaRPr lang="en-US" dirty="0"/>
          </a:p>
          <a:p>
            <a:r>
              <a:rPr lang="en-US" dirty="0" smtClean="0"/>
              <a:t>For one for every dollar the Feds put into investigation their return is 6 in </a:t>
            </a:r>
            <a:r>
              <a:rPr lang="en-US" dirty="0" err="1" smtClean="0"/>
              <a:t>pentlies</a:t>
            </a:r>
            <a:r>
              <a:rPr lang="en-US" dirty="0" smtClean="0"/>
              <a:t> and paybacks.</a:t>
            </a:r>
            <a:endParaRPr lang="en-US" dirty="0"/>
          </a:p>
        </p:txBody>
      </p:sp>
      <p:sp>
        <p:nvSpPr>
          <p:cNvPr id="4" name="Slide Number Placeholder 3"/>
          <p:cNvSpPr>
            <a:spLocks noGrp="1"/>
          </p:cNvSpPr>
          <p:nvPr>
            <p:ph type="sldNum" sz="quarter" idx="10"/>
          </p:nvPr>
        </p:nvSpPr>
        <p:spPr/>
        <p:txBody>
          <a:bodyPr/>
          <a:lstStyle/>
          <a:p>
            <a:fld id="{E1E17786-6AFD-476E-989D-2F3849B55666}" type="slidenum">
              <a:rPr lang="en-US" smtClean="0"/>
              <a:t>9</a:t>
            </a:fld>
            <a:endParaRPr lang="en-US"/>
          </a:p>
        </p:txBody>
      </p:sp>
    </p:spTree>
    <p:extLst>
      <p:ext uri="{BB962C8B-B14F-4D97-AF65-F5344CB8AC3E}">
        <p14:creationId xmlns:p14="http://schemas.microsoft.com/office/powerpoint/2010/main" val="310415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0" y="274638"/>
            <a:ext cx="54864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362200"/>
            <a:ext cx="8077200" cy="3763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p:cNvSpPr txBox="1">
            <a:spLocks/>
          </p:cNvSpPr>
          <p:nvPr/>
        </p:nvSpPr>
        <p:spPr>
          <a:xfrm>
            <a:off x="152400" y="6340475"/>
            <a:ext cx="8839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 </a:t>
            </a:r>
            <a:r>
              <a:rPr kumimoji="0" lang="en-US" sz="1200" b="0" i="0" u="none" strike="noStrike" kern="1200" cap="none" spc="0" normalizeH="0" baseline="0" noProof="0" dirty="0">
                <a:ln>
                  <a:noFill/>
                </a:ln>
                <a:solidFill>
                  <a:srgbClr val="800000"/>
                </a:solidFill>
                <a:effectLst/>
                <a:uLnTx/>
                <a:uFillTx/>
                <a:latin typeface="+mn-lt"/>
                <a:ea typeface="+mn-ea"/>
                <a:cs typeface="+mn-cs"/>
              </a:rPr>
              <a:t>Concord Main Office </a:t>
            </a:r>
            <a:r>
              <a:rPr kumimoji="0" lang="en-US" sz="1200" b="0" i="0" u="none" strike="noStrike" kern="1200" cap="none" spc="0" normalizeH="0" baseline="0" noProof="0" dirty="0">
                <a:ln>
                  <a:noFill/>
                </a:ln>
                <a:solidFill>
                  <a:schemeClr val="tx1"/>
                </a:solidFill>
                <a:effectLst/>
                <a:uLnTx/>
                <a:uFillTx/>
                <a:latin typeface="+mn-lt"/>
                <a:ea typeface="+mn-ea"/>
                <a:cs typeface="+mn-cs"/>
              </a:rPr>
              <a:t>● 21 </a:t>
            </a:r>
            <a:r>
              <a:rPr kumimoji="0" lang="en-US" sz="1200" b="0" i="0" u="none" strike="noStrike" kern="1200" cap="none" spc="0" normalizeH="0" baseline="0" noProof="0" dirty="0" err="1">
                <a:ln>
                  <a:noFill/>
                </a:ln>
                <a:solidFill>
                  <a:schemeClr val="tx1"/>
                </a:solidFill>
                <a:effectLst/>
                <a:uLnTx/>
                <a:uFillTx/>
                <a:latin typeface="+mn-lt"/>
                <a:ea typeface="+mn-ea"/>
                <a:cs typeface="+mn-cs"/>
              </a:rPr>
              <a:t>Chenell</a:t>
            </a:r>
            <a:r>
              <a:rPr kumimoji="0" lang="en-US" sz="1200" b="0" i="0" u="none" strike="noStrike" kern="1200" cap="none" spc="0" normalizeH="0" baseline="0" noProof="0" dirty="0">
                <a:ln>
                  <a:noFill/>
                </a:ln>
                <a:solidFill>
                  <a:schemeClr val="tx1"/>
                </a:solidFill>
                <a:effectLst/>
                <a:uLnTx/>
                <a:uFillTx/>
                <a:latin typeface="+mn-lt"/>
                <a:ea typeface="+mn-ea"/>
                <a:cs typeface="+mn-cs"/>
              </a:rPr>
              <a:t> Drive, Concord, NH 03301 ● 800.826.3700 ● 888.396.3459 (</a:t>
            </a:r>
            <a:r>
              <a:rPr kumimoji="0" lang="en-US" sz="1200" b="0" i="0" u="none" strike="noStrike" kern="1200" cap="none" spc="0" normalizeH="0" baseline="0" noProof="0" dirty="0" err="1">
                <a:ln>
                  <a:noFill/>
                </a:ln>
                <a:solidFill>
                  <a:schemeClr val="tx1"/>
                </a:solidFill>
                <a:effectLst/>
                <a:uLnTx/>
                <a:uFillTx/>
                <a:latin typeface="+mn-lt"/>
                <a:ea typeface="+mn-ea"/>
                <a:cs typeface="+mn-cs"/>
              </a:rPr>
              <a:t>tty</a:t>
            </a:r>
            <a:r>
              <a:rPr kumimoji="0" lang="en-US" sz="1200" b="0" i="0" u="none" strike="noStrike" kern="1200" cap="none" spc="0" normalizeH="0" baseline="0" noProof="0" dirty="0">
                <a:ln>
                  <a:noFill/>
                </a:ln>
                <a:solidFill>
                  <a:schemeClr val="tx1"/>
                </a:solidFill>
                <a:effectLst/>
                <a:uLnTx/>
                <a:uFillTx/>
                <a:latin typeface="+mn-lt"/>
                <a:ea typeface="+mn-ea"/>
                <a:cs typeface="+mn-cs"/>
              </a:rPr>
              <a:t>) ● 603.225.3304 (fax) ● </a:t>
            </a:r>
            <a:r>
              <a:rPr kumimoji="0" lang="en-US" sz="1200" b="0" i="0" u="none" strike="noStrike" kern="1200" cap="none" spc="0" normalizeH="0" baseline="0" noProof="0" dirty="0">
                <a:ln>
                  <a:noFill/>
                </a:ln>
                <a:solidFill>
                  <a:srgbClr val="800000"/>
                </a:solidFill>
                <a:effectLst/>
                <a:uLnTx/>
                <a:uFillTx/>
                <a:latin typeface="+mn-lt"/>
                <a:ea typeface="+mn-ea"/>
                <a:cs typeface="+mn-cs"/>
              </a:rPr>
              <a:t>www.gsil.org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4" name="Straight Connector 13"/>
          <p:cNvCxnSpPr/>
          <p:nvPr/>
        </p:nvCxnSpPr>
        <p:spPr>
          <a:xfrm>
            <a:off x="152400" y="1524000"/>
            <a:ext cx="8763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048000" y="3429000"/>
            <a:ext cx="64008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715000" y="3429000"/>
            <a:ext cx="64008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152400" y="6629399"/>
            <a:ext cx="87630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152400" y="228600"/>
            <a:ext cx="87630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143000" y="152400"/>
            <a:ext cx="19812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oon 14"/>
          <p:cNvSpPr/>
          <p:nvPr/>
        </p:nvSpPr>
        <p:spPr>
          <a:xfrm rot="20897494">
            <a:off x="614675" y="108861"/>
            <a:ext cx="1299374" cy="2208929"/>
          </a:xfrm>
          <a:prstGeom prst="moon">
            <a:avLst>
              <a:gd name="adj" fmla="val 552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GSIL Logo RGB.tif"/>
          <p:cNvPicPr>
            <a:picLocks noChangeAspect="1"/>
          </p:cNvPicPr>
          <p:nvPr/>
        </p:nvPicPr>
        <p:blipFill>
          <a:blip r:embed="rId13" cstate="print"/>
          <a:stretch>
            <a:fillRect/>
          </a:stretch>
        </p:blipFill>
        <p:spPr>
          <a:xfrm>
            <a:off x="990600" y="228600"/>
            <a:ext cx="2133600" cy="125827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505200"/>
            <a:ext cx="8077200" cy="2514600"/>
          </a:xfrm>
        </p:spPr>
        <p:txBody>
          <a:bodyPr>
            <a:noAutofit/>
          </a:bodyPr>
          <a:lstStyle/>
          <a:p>
            <a:pPr eaLnBrk="1" hangingPunct="1">
              <a:lnSpc>
                <a:spcPct val="150000"/>
              </a:lnSpc>
            </a:pPr>
            <a:r>
              <a:rPr lang="en-US" b="1" dirty="0">
                <a:latin typeface="Cambria" pitchFamily="18" charset="0"/>
              </a:rPr>
              <a:t/>
            </a:r>
            <a:br>
              <a:rPr lang="en-US" b="1" dirty="0">
                <a:latin typeface="Cambria" pitchFamily="18" charset="0"/>
              </a:rPr>
            </a:br>
            <a:r>
              <a:rPr lang="en-US" b="1" dirty="0" smtClean="0">
                <a:latin typeface="Cambria" pitchFamily="18" charset="0"/>
              </a:rPr>
              <a:t>GSIL Long Term Support</a:t>
            </a:r>
            <a:r>
              <a:rPr lang="en-US" b="1" dirty="0">
                <a:latin typeface="Cambria" pitchFamily="18" charset="0"/>
              </a:rPr>
              <a:t/>
            </a:r>
            <a:br>
              <a:rPr lang="en-US" b="1" dirty="0">
                <a:latin typeface="Cambria" pitchFamily="18" charset="0"/>
              </a:rPr>
            </a:br>
            <a:r>
              <a:rPr lang="en-US" b="1" dirty="0" smtClean="0">
                <a:latin typeface="Cambria" pitchFamily="18" charset="0"/>
              </a:rPr>
              <a:t>Medicaid Fraud Update</a:t>
            </a:r>
            <a:br>
              <a:rPr lang="en-US" b="1" dirty="0" smtClean="0">
                <a:latin typeface="Cambria" pitchFamily="18" charset="0"/>
              </a:rPr>
            </a:br>
            <a:r>
              <a:rPr lang="en-US" sz="2800" b="1" dirty="0" smtClean="0">
                <a:latin typeface="Cambria" pitchFamily="18" charset="0"/>
              </a:rPr>
              <a:t>Debbie Krider, GSIL COO </a:t>
            </a:r>
            <a:br>
              <a:rPr lang="en-US" sz="2800" b="1" dirty="0" smtClean="0">
                <a:latin typeface="Cambria" pitchFamily="18" charset="0"/>
              </a:rPr>
            </a:br>
            <a:r>
              <a:rPr lang="en-US" sz="2800" b="1" dirty="0" smtClean="0">
                <a:latin typeface="Cambria" pitchFamily="18" charset="0"/>
              </a:rPr>
              <a:t>and Compliance Officer</a:t>
            </a:r>
            <a:r>
              <a:rPr lang="en-US" b="1" dirty="0" smtClean="0">
                <a:latin typeface="Cambria" pitchFamily="18" charset="0"/>
              </a:rPr>
              <a:t/>
            </a:r>
            <a:br>
              <a:rPr lang="en-US" b="1" dirty="0" smtClean="0">
                <a:latin typeface="Cambria" pitchFamily="18" charset="0"/>
              </a:rPr>
            </a:br>
            <a:r>
              <a:rPr lang="en-US" sz="2400" b="1" dirty="0" smtClean="0">
                <a:latin typeface="Cambria" pitchFamily="18" charset="0"/>
              </a:rPr>
              <a:t>January 17,2017</a:t>
            </a:r>
            <a:r>
              <a:rPr lang="en-US" sz="2400" b="1" dirty="0">
                <a:latin typeface="Cambria" pitchFamily="18" charset="0"/>
              </a:rPr>
              <a:t/>
            </a:r>
            <a:br>
              <a:rPr lang="en-US" sz="2400" b="1" dirty="0">
                <a:latin typeface="Cambria" pitchFamily="18" charset="0"/>
              </a:rPr>
            </a:br>
            <a:r>
              <a:rPr lang="en-US" b="1" dirty="0">
                <a:latin typeface="Cambria" pitchFamily="18" charset="0"/>
              </a:rPr>
              <a:t/>
            </a:r>
            <a:br>
              <a:rPr lang="en-US" b="1" dirty="0">
                <a:latin typeface="Cambria" pitchFamily="18" charset="0"/>
              </a:rPr>
            </a:br>
            <a:r>
              <a:rPr lang="en-US" b="1" dirty="0">
                <a:latin typeface="Cambria" pitchFamily="18" charset="0"/>
              </a:rPr>
              <a:t/>
            </a:r>
            <a:br>
              <a:rPr lang="en-US" b="1" dirty="0">
                <a:latin typeface="Cambria" pitchFamily="18" charset="0"/>
              </a:rPr>
            </a:br>
            <a:endParaRPr lang="en-US" b="1" dirty="0">
              <a:latin typeface="Cambria" pitchFamily="18" charset="0"/>
            </a:endParaRPr>
          </a:p>
        </p:txBody>
      </p:sp>
    </p:spTree>
    <p:extLst>
      <p:ext uri="{BB962C8B-B14F-4D97-AF65-F5344CB8AC3E}">
        <p14:creationId xmlns:p14="http://schemas.microsoft.com/office/powerpoint/2010/main" val="3871749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a:latin typeface="Cambria" pitchFamily="18" charset="0"/>
              </a:rPr>
              <a:t>Compliance…</a:t>
            </a:r>
          </a:p>
        </p:txBody>
      </p:sp>
      <p:sp>
        <p:nvSpPr>
          <p:cNvPr id="10243" name="Content Placeholder 2"/>
          <p:cNvSpPr>
            <a:spLocks noGrp="1"/>
          </p:cNvSpPr>
          <p:nvPr>
            <p:ph idx="1"/>
          </p:nvPr>
        </p:nvSpPr>
        <p:spPr>
          <a:xfrm>
            <a:off x="609600" y="2209800"/>
            <a:ext cx="8077200" cy="1066800"/>
          </a:xfrm>
        </p:spPr>
        <p:txBody>
          <a:bodyPr>
            <a:normAutofit fontScale="55000" lnSpcReduction="20000"/>
          </a:bodyPr>
          <a:lstStyle/>
          <a:p>
            <a:pPr marL="0" indent="0" algn="ctr">
              <a:buFont typeface="Arial" charset="0"/>
              <a:buNone/>
            </a:pPr>
            <a:r>
              <a:rPr lang="en-US" sz="3600" dirty="0"/>
              <a:t>…it’s </a:t>
            </a:r>
            <a:r>
              <a:rPr lang="en-US" sz="3600" b="1" u="sng" dirty="0"/>
              <a:t>EVERYBODY’s</a:t>
            </a:r>
            <a:r>
              <a:rPr lang="en-US" sz="3600" dirty="0"/>
              <a:t> Responsibility!  We are all responsible to do the right thing and to report any situation that could potentially be a </a:t>
            </a:r>
            <a:r>
              <a:rPr lang="en-US" sz="3600" dirty="0" smtClean="0"/>
              <a:t>problem.</a:t>
            </a:r>
          </a:p>
          <a:p>
            <a:pPr marL="0" indent="0" algn="ctr">
              <a:buFont typeface="Arial" charset="0"/>
              <a:buNone/>
            </a:pPr>
            <a:r>
              <a:rPr lang="en-US" sz="3600" dirty="0" smtClean="0"/>
              <a:t>Contact Supervisor, HR or Compliance Officer at 800-826-3700.   Thank you!</a:t>
            </a:r>
            <a:endParaRPr lang="en-US" sz="3600" dirty="0"/>
          </a:p>
          <a:p>
            <a:pPr marL="0" indent="0" algn="ctr">
              <a:buFont typeface="Arial" charset="0"/>
              <a:buNone/>
            </a:pPr>
            <a:endParaRPr lang="en-US" sz="3600" dirty="0"/>
          </a:p>
        </p:txBody>
      </p:sp>
      <p:pic>
        <p:nvPicPr>
          <p:cNvPr id="10244" name="Picture 6" descr="C:\Users\kmaynard\AppData\Local\Microsoft\Windows\Temporary Internet Files\Content.IE5\9JKEHSV7\MC9004231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9913" y="3200400"/>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904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Medicaid Fraud?</a:t>
            </a:r>
            <a:endParaRPr lang="en-US" dirty="0"/>
          </a:p>
        </p:txBody>
      </p:sp>
      <p:sp>
        <p:nvSpPr>
          <p:cNvPr id="3" name="Content Placeholder 2"/>
          <p:cNvSpPr>
            <a:spLocks noGrp="1"/>
          </p:cNvSpPr>
          <p:nvPr>
            <p:ph idx="1"/>
          </p:nvPr>
        </p:nvSpPr>
        <p:spPr/>
        <p:txBody>
          <a:bodyPr/>
          <a:lstStyle/>
          <a:p>
            <a:r>
              <a:rPr lang="en-US" dirty="0" smtClean="0"/>
              <a:t>Being paid for services that have not been provided or have not  been provided in a reasonable standard of quality care.</a:t>
            </a:r>
          </a:p>
          <a:p>
            <a:r>
              <a:rPr lang="en-US" dirty="0" smtClean="0"/>
              <a:t>It brings serious consequences to the organization providing the service and to the Consumer or </a:t>
            </a:r>
            <a:r>
              <a:rPr lang="en-US" dirty="0" smtClean="0"/>
              <a:t>Personal Care </a:t>
            </a:r>
            <a:r>
              <a:rPr lang="en-US" dirty="0" smtClean="0"/>
              <a:t>Employee if they are involved.</a:t>
            </a:r>
            <a:endParaRPr lang="en-US" dirty="0"/>
          </a:p>
        </p:txBody>
      </p:sp>
    </p:spTree>
    <p:extLst>
      <p:ext uri="{BB962C8B-B14F-4D97-AF65-F5344CB8AC3E}">
        <p14:creationId xmlns:p14="http://schemas.microsoft.com/office/powerpoint/2010/main" val="2009978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04800"/>
            <a:ext cx="5486400" cy="1143000"/>
          </a:xfrm>
        </p:spPr>
        <p:txBody>
          <a:bodyPr>
            <a:noAutofit/>
          </a:bodyPr>
          <a:lstStyle/>
          <a:p>
            <a:r>
              <a:rPr lang="en-US" sz="2800" dirty="0" smtClean="0"/>
              <a:t>Office of Inspector General </a:t>
            </a:r>
            <a:r>
              <a:rPr lang="en-US" sz="2800" dirty="0" smtClean="0"/>
              <a:t>Sounding an Alert to Medicaid</a:t>
            </a:r>
            <a:endParaRPr lang="en-US" sz="2800" dirty="0"/>
          </a:p>
        </p:txBody>
      </p:sp>
      <p:sp>
        <p:nvSpPr>
          <p:cNvPr id="3" name="Content Placeholder 2"/>
          <p:cNvSpPr>
            <a:spLocks noGrp="1"/>
          </p:cNvSpPr>
          <p:nvPr>
            <p:ph idx="1"/>
          </p:nvPr>
        </p:nvSpPr>
        <p:spPr>
          <a:xfrm>
            <a:off x="609600" y="2286000"/>
            <a:ext cx="8077200" cy="3840163"/>
          </a:xfrm>
        </p:spPr>
        <p:txBody>
          <a:bodyPr>
            <a:normAutofit fontScale="92500" lnSpcReduction="20000"/>
          </a:bodyPr>
          <a:lstStyle/>
          <a:p>
            <a:pPr marL="0" indent="0">
              <a:buNone/>
            </a:pPr>
            <a:r>
              <a:rPr lang="en-US" dirty="0" smtClean="0"/>
              <a:t>Oct 3, 2016 Letter regarding Personal Care Services</a:t>
            </a:r>
          </a:p>
          <a:p>
            <a:r>
              <a:rPr lang="en-US" dirty="0" smtClean="0"/>
              <a:t>Found significant and persistent noncompliance</a:t>
            </a:r>
          </a:p>
          <a:p>
            <a:r>
              <a:rPr lang="en-US" dirty="0" smtClean="0"/>
              <a:t>With homecare growth this is heightened urgency</a:t>
            </a:r>
          </a:p>
          <a:p>
            <a:r>
              <a:rPr lang="en-US" dirty="0" smtClean="0"/>
              <a:t>Encouraging </a:t>
            </a:r>
            <a:r>
              <a:rPr lang="en-US" dirty="0" smtClean="0"/>
              <a:t>CMS(Medicaid &amp; Medicare) </a:t>
            </a:r>
            <a:r>
              <a:rPr lang="en-US" dirty="0" smtClean="0"/>
              <a:t>to have more oversight, monitoring and regulations to reduce </a:t>
            </a:r>
            <a:r>
              <a:rPr lang="en-US" dirty="0" smtClean="0"/>
              <a:t>this </a:t>
            </a:r>
            <a:r>
              <a:rPr lang="en-US" dirty="0" err="1" smtClean="0"/>
              <a:t>occurances</a:t>
            </a:r>
            <a:endParaRPr lang="en-US" dirty="0" smtClean="0"/>
          </a:p>
          <a:p>
            <a:r>
              <a:rPr lang="en-US" dirty="0" smtClean="0"/>
              <a:t>OIG found improper payments, questionable quality of care and high amounts of fraud</a:t>
            </a:r>
            <a:endParaRPr lang="en-US" dirty="0"/>
          </a:p>
        </p:txBody>
      </p:sp>
    </p:spTree>
    <p:extLst>
      <p:ext uri="{BB962C8B-B14F-4D97-AF65-F5344CB8AC3E}">
        <p14:creationId xmlns:p14="http://schemas.microsoft.com/office/powerpoint/2010/main" val="325799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eaLnBrk="1" hangingPunct="1"/>
            <a:r>
              <a:rPr lang="en-US" b="1" dirty="0" smtClean="0">
                <a:latin typeface="Cambria" pitchFamily="18" charset="0"/>
              </a:rPr>
              <a:t>Types of Fraud Found</a:t>
            </a:r>
            <a:endParaRPr lang="en-US" b="1" dirty="0">
              <a:latin typeface="Cambria" pitchFamily="18" charset="0"/>
            </a:endParaRPr>
          </a:p>
        </p:txBody>
      </p:sp>
      <p:sp>
        <p:nvSpPr>
          <p:cNvPr id="9219" name="Content Placeholder 2"/>
          <p:cNvSpPr>
            <a:spLocks noGrp="1"/>
          </p:cNvSpPr>
          <p:nvPr>
            <p:ph idx="1"/>
          </p:nvPr>
        </p:nvSpPr>
        <p:spPr/>
        <p:txBody>
          <a:bodyPr/>
          <a:lstStyle/>
          <a:p>
            <a:pPr eaLnBrk="1" hangingPunct="1"/>
            <a:r>
              <a:rPr lang="en-US" dirty="0" smtClean="0"/>
              <a:t>Care unnecessary</a:t>
            </a:r>
          </a:p>
          <a:p>
            <a:pPr eaLnBrk="1" hangingPunct="1"/>
            <a:r>
              <a:rPr lang="en-US" dirty="0" smtClean="0"/>
              <a:t>Care not provided – false documentation of activities were submitted</a:t>
            </a:r>
          </a:p>
          <a:p>
            <a:pPr eaLnBrk="1" hangingPunct="1"/>
            <a:r>
              <a:rPr lang="en-US" dirty="0" smtClean="0"/>
              <a:t>Caregivers persuaded the Consumer to sign blank time sheets and submit them without the Consumer receiving services </a:t>
            </a:r>
          </a:p>
          <a:p>
            <a:pPr eaLnBrk="1" hangingPunct="1"/>
            <a:endParaRPr lang="en-US" dirty="0" smtClean="0"/>
          </a:p>
          <a:p>
            <a:pPr eaLnBrk="1" hangingPunct="1"/>
            <a:endParaRPr lang="en-US" dirty="0"/>
          </a:p>
          <a:p>
            <a:pPr eaLnBrk="1" hangingPunct="1"/>
            <a:endParaRPr lang="en-US" dirty="0"/>
          </a:p>
        </p:txBody>
      </p:sp>
    </p:spTree>
    <p:extLst>
      <p:ext uri="{BB962C8B-B14F-4D97-AF65-F5344CB8AC3E}">
        <p14:creationId xmlns:p14="http://schemas.microsoft.com/office/powerpoint/2010/main" val="3634923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hangingPunct="1"/>
            <a:r>
              <a:rPr lang="en-US" b="1" dirty="0" smtClean="0">
                <a:latin typeface="Cambria" pitchFamily="18" charset="0"/>
              </a:rPr>
              <a:t>Examples of the Problem</a:t>
            </a:r>
            <a:endParaRPr lang="en-US" b="1" dirty="0">
              <a:latin typeface="Cambria" pitchFamily="18" charset="0"/>
            </a:endParaRPr>
          </a:p>
        </p:txBody>
      </p:sp>
      <p:sp>
        <p:nvSpPr>
          <p:cNvPr id="4099" name="Content Placeholder 2"/>
          <p:cNvSpPr>
            <a:spLocks noGrp="1"/>
          </p:cNvSpPr>
          <p:nvPr>
            <p:ph idx="1"/>
          </p:nvPr>
        </p:nvSpPr>
        <p:spPr/>
        <p:txBody>
          <a:bodyPr>
            <a:normAutofit fontScale="92500" lnSpcReduction="10000"/>
          </a:bodyPr>
          <a:lstStyle/>
          <a:p>
            <a:pPr lvl="1">
              <a:buFont typeface="Arial" panose="020B0604020202020204" pitchFamily="34" charset="0"/>
              <a:buChar char="•"/>
            </a:pPr>
            <a:r>
              <a:rPr lang="en-US" dirty="0" smtClean="0"/>
              <a:t>Owner of a agency knowingly authorized employees to submit false time sheets</a:t>
            </a:r>
          </a:p>
          <a:p>
            <a:pPr lvl="1">
              <a:buFont typeface="Arial" panose="020B0604020202020204" pitchFamily="34" charset="0"/>
              <a:buChar char="•"/>
            </a:pPr>
            <a:r>
              <a:rPr lang="en-US" dirty="0" smtClean="0"/>
              <a:t>An employee that was excluded from all Federal health care programs submitted timesheets</a:t>
            </a:r>
          </a:p>
          <a:p>
            <a:pPr lvl="1">
              <a:buFont typeface="Arial" panose="020B0604020202020204" pitchFamily="34" charset="0"/>
              <a:buChar char="•"/>
            </a:pPr>
            <a:r>
              <a:rPr lang="en-US" dirty="0" smtClean="0"/>
              <a:t>Caregiver was in Caribbean submitted timesheets for the dates while there</a:t>
            </a:r>
          </a:p>
          <a:p>
            <a:pPr lvl="1">
              <a:buFont typeface="Arial" panose="020B0604020202020204" pitchFamily="34" charset="0"/>
              <a:buChar char="•"/>
            </a:pPr>
            <a:r>
              <a:rPr lang="en-US" dirty="0" smtClean="0"/>
              <a:t>Caregiver had a full-time job with another employer and submitted timesheets during the time she was working at her other job</a:t>
            </a:r>
            <a:endParaRPr lang="en-US" dirty="0"/>
          </a:p>
        </p:txBody>
      </p:sp>
    </p:spTree>
    <p:extLst>
      <p:ext uri="{BB962C8B-B14F-4D97-AF65-F5344CB8AC3E}">
        <p14:creationId xmlns:p14="http://schemas.microsoft.com/office/powerpoint/2010/main" val="2635543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b="1" dirty="0" smtClean="0">
                <a:latin typeface="Cambria" pitchFamily="18" charset="0"/>
              </a:rPr>
              <a:t>Consumer Harm</a:t>
            </a:r>
            <a:endParaRPr lang="en-US" b="1" dirty="0">
              <a:latin typeface="Cambria" pitchFamily="18" charset="0"/>
            </a:endParaRPr>
          </a:p>
        </p:txBody>
      </p:sp>
      <p:sp>
        <p:nvSpPr>
          <p:cNvPr id="5123" name="Content Placeholder 2"/>
          <p:cNvSpPr>
            <a:spLocks noGrp="1"/>
          </p:cNvSpPr>
          <p:nvPr>
            <p:ph idx="1"/>
          </p:nvPr>
        </p:nvSpPr>
        <p:spPr/>
        <p:txBody>
          <a:bodyPr>
            <a:normAutofit/>
          </a:bodyPr>
          <a:lstStyle/>
          <a:p>
            <a:pPr eaLnBrk="1" hangingPunct="1"/>
            <a:r>
              <a:rPr lang="en-US" dirty="0" smtClean="0"/>
              <a:t>IOG revealed incidents of abuse and neglect</a:t>
            </a:r>
          </a:p>
          <a:p>
            <a:pPr eaLnBrk="1" hangingPunct="1"/>
            <a:r>
              <a:rPr lang="en-US" dirty="0" smtClean="0"/>
              <a:t>Some have resulted in deaths and hospitalizations </a:t>
            </a:r>
          </a:p>
          <a:p>
            <a:pPr eaLnBrk="1" hangingPunct="1"/>
            <a:r>
              <a:rPr lang="en-US" dirty="0" smtClean="0"/>
              <a:t>Found Caregivers impaired while providing care</a:t>
            </a:r>
          </a:p>
          <a:p>
            <a:pPr eaLnBrk="1" hangingPunct="1"/>
            <a:r>
              <a:rPr lang="en-US" dirty="0" smtClean="0"/>
              <a:t>Money, items and medications stolen</a:t>
            </a:r>
            <a:endParaRPr lang="en-US" dirty="0"/>
          </a:p>
        </p:txBody>
      </p:sp>
    </p:spTree>
    <p:extLst>
      <p:ext uri="{BB962C8B-B14F-4D97-AF65-F5344CB8AC3E}">
        <p14:creationId xmlns:p14="http://schemas.microsoft.com/office/powerpoint/2010/main" val="3659738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b="1" dirty="0" smtClean="0">
                <a:latin typeface="Cambria" pitchFamily="18" charset="0"/>
              </a:rPr>
              <a:t>OIG’s Conclusion</a:t>
            </a:r>
            <a:endParaRPr lang="en-US" b="1" dirty="0">
              <a:latin typeface="Cambria" pitchFamily="18" charset="0"/>
            </a:endParaRPr>
          </a:p>
        </p:txBody>
      </p:sp>
      <p:sp>
        <p:nvSpPr>
          <p:cNvPr id="3075" name="Rectangle 3"/>
          <p:cNvSpPr>
            <a:spLocks noGrp="1" noChangeArrowheads="1"/>
          </p:cNvSpPr>
          <p:nvPr>
            <p:ph idx="1"/>
          </p:nvPr>
        </p:nvSpPr>
        <p:spPr>
          <a:xfrm>
            <a:off x="381000" y="2362200"/>
            <a:ext cx="8382000" cy="3962400"/>
          </a:xfrm>
        </p:spPr>
        <p:txBody>
          <a:bodyPr rtlCol="0">
            <a:normAutofit/>
          </a:bodyPr>
          <a:lstStyle/>
          <a:p>
            <a:pPr lvl="1" eaLnBrk="1" fontAlgn="auto" hangingPunct="1">
              <a:lnSpc>
                <a:spcPct val="90000"/>
              </a:lnSpc>
              <a:spcAft>
                <a:spcPts val="0"/>
              </a:spcAft>
              <a:buFont typeface="Arial" panose="020B0604020202020204" pitchFamily="34" charset="0"/>
              <a:buChar char="•"/>
              <a:defRPr/>
            </a:pPr>
            <a:r>
              <a:rPr lang="en-US" dirty="0" smtClean="0"/>
              <a:t>There are not sufficient controls</a:t>
            </a:r>
          </a:p>
          <a:p>
            <a:pPr lvl="1" eaLnBrk="1" fontAlgn="auto" hangingPunct="1">
              <a:lnSpc>
                <a:spcPct val="90000"/>
              </a:lnSpc>
              <a:spcAft>
                <a:spcPts val="0"/>
              </a:spcAft>
              <a:buFont typeface="Arial" panose="020B0604020202020204" pitchFamily="34" charset="0"/>
              <a:buChar char="•"/>
              <a:defRPr/>
            </a:pPr>
            <a:r>
              <a:rPr lang="en-US" dirty="0" smtClean="0"/>
              <a:t>Want CMS to send guidance to States on steps they can take to improve internal controls</a:t>
            </a:r>
          </a:p>
          <a:p>
            <a:pPr lvl="1" eaLnBrk="1" fontAlgn="auto" hangingPunct="1">
              <a:lnSpc>
                <a:spcPct val="90000"/>
              </a:lnSpc>
              <a:spcAft>
                <a:spcPts val="0"/>
              </a:spcAft>
              <a:buFont typeface="Arial" panose="020B0604020202020204" pitchFamily="34" charset="0"/>
              <a:buChar char="•"/>
              <a:defRPr/>
            </a:pPr>
            <a:r>
              <a:rPr lang="en-US" dirty="0" smtClean="0"/>
              <a:t>Establish minimum Federal qualifications and screening standard for PCS workers, including background checks</a:t>
            </a:r>
          </a:p>
          <a:p>
            <a:pPr lvl="1" eaLnBrk="1" fontAlgn="auto" hangingPunct="1">
              <a:lnSpc>
                <a:spcPct val="90000"/>
              </a:lnSpc>
              <a:spcAft>
                <a:spcPts val="0"/>
              </a:spcAft>
              <a:buFont typeface="Arial" panose="020B0604020202020204" pitchFamily="34" charset="0"/>
              <a:buChar char="•"/>
              <a:defRPr/>
            </a:pPr>
            <a:r>
              <a:rPr lang="en-US" dirty="0" smtClean="0"/>
              <a:t>Require States to enroll or register all workers and assign them unique numbers</a:t>
            </a:r>
          </a:p>
          <a:p>
            <a:pPr lvl="1" eaLnBrk="1" fontAlgn="auto" hangingPunct="1">
              <a:lnSpc>
                <a:spcPct val="90000"/>
              </a:lnSpc>
              <a:spcAft>
                <a:spcPts val="0"/>
              </a:spcAft>
              <a:buFont typeface="Arial" panose="020B0604020202020204" pitchFamily="34" charset="0"/>
              <a:buChar char="•"/>
              <a:defRPr/>
            </a:pPr>
            <a:endParaRPr lang="en-US" dirty="0"/>
          </a:p>
        </p:txBody>
      </p:sp>
    </p:spTree>
    <p:extLst>
      <p:ext uri="{BB962C8B-B14F-4D97-AF65-F5344CB8AC3E}">
        <p14:creationId xmlns:p14="http://schemas.microsoft.com/office/powerpoint/2010/main" val="1832815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Consequences for Committing Medicaid Fraud</a:t>
            </a:r>
            <a:endParaRPr lang="en-US" dirty="0"/>
          </a:p>
        </p:txBody>
      </p:sp>
      <p:sp>
        <p:nvSpPr>
          <p:cNvPr id="3" name="Content Placeholder 2"/>
          <p:cNvSpPr>
            <a:spLocks noGrp="1"/>
          </p:cNvSpPr>
          <p:nvPr>
            <p:ph idx="1"/>
          </p:nvPr>
        </p:nvSpPr>
        <p:spPr/>
        <p:txBody>
          <a:bodyPr>
            <a:normAutofit fontScale="92500"/>
          </a:bodyPr>
          <a:lstStyle/>
          <a:p>
            <a:r>
              <a:rPr lang="en-US" dirty="0" smtClean="0"/>
              <a:t>GSIL: tarnish reputation, loose consumers, fined and/or program closed</a:t>
            </a:r>
          </a:p>
          <a:p>
            <a:r>
              <a:rPr lang="en-US" dirty="0" smtClean="0"/>
              <a:t>GSIL Consumers:  jail, fine, no longer GSIL Consumer and/or loose Medicaid as a benefit</a:t>
            </a:r>
          </a:p>
          <a:p>
            <a:r>
              <a:rPr lang="en-US" dirty="0" smtClean="0"/>
              <a:t>GSIL Employee: jail, fine, no longer can work in the healthcare field as well as if Felony will severely limit future employment in other fields</a:t>
            </a:r>
            <a:endParaRPr lang="en-US" dirty="0"/>
          </a:p>
        </p:txBody>
      </p:sp>
    </p:spTree>
    <p:extLst>
      <p:ext uri="{BB962C8B-B14F-4D97-AF65-F5344CB8AC3E}">
        <p14:creationId xmlns:p14="http://schemas.microsoft.com/office/powerpoint/2010/main" val="1869938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Effects GSIL</a:t>
            </a:r>
            <a:endParaRPr lang="en-US" dirty="0"/>
          </a:p>
        </p:txBody>
      </p:sp>
      <p:sp>
        <p:nvSpPr>
          <p:cNvPr id="3" name="Content Placeholder 2"/>
          <p:cNvSpPr>
            <a:spLocks noGrp="1"/>
          </p:cNvSpPr>
          <p:nvPr>
            <p:ph idx="1"/>
          </p:nvPr>
        </p:nvSpPr>
        <p:spPr>
          <a:xfrm>
            <a:off x="609600" y="2209800"/>
            <a:ext cx="8077200" cy="3916363"/>
          </a:xfrm>
        </p:spPr>
        <p:txBody>
          <a:bodyPr>
            <a:normAutofit fontScale="92500"/>
          </a:bodyPr>
          <a:lstStyle/>
          <a:p>
            <a:pPr marL="0" indent="0">
              <a:buNone/>
            </a:pPr>
            <a:r>
              <a:rPr lang="en-US" dirty="0" smtClean="0"/>
              <a:t>GSIL will: </a:t>
            </a:r>
          </a:p>
          <a:p>
            <a:r>
              <a:rPr lang="en-US" dirty="0" smtClean="0"/>
              <a:t>Change policies to support new regulations</a:t>
            </a:r>
          </a:p>
          <a:p>
            <a:r>
              <a:rPr lang="en-US" dirty="0" smtClean="0"/>
              <a:t>Continue audits:  HR, timesheet, payment and consumer record audits</a:t>
            </a:r>
          </a:p>
          <a:p>
            <a:r>
              <a:rPr lang="en-US" dirty="0" smtClean="0"/>
              <a:t>Continue checks in real time if PCA are working</a:t>
            </a:r>
          </a:p>
          <a:p>
            <a:r>
              <a:rPr lang="en-US" dirty="0" smtClean="0"/>
              <a:t>Implement new time and attendance</a:t>
            </a:r>
          </a:p>
          <a:p>
            <a:r>
              <a:rPr lang="en-US" dirty="0" smtClean="0"/>
              <a:t>Continue to train and education everyone!</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392294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Granite State Independent Liv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Granite State Independent Living</Template>
  <TotalTime>483</TotalTime>
  <Words>698</Words>
  <Application>Microsoft Office PowerPoint</Application>
  <PresentationFormat>On-screen Show (4:3)</PresentationFormat>
  <Paragraphs>72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Granite State Independent Living</vt:lpstr>
      <vt:lpstr> GSIL Long Term Support Medicaid Fraud Update Debbie Krider, GSIL COO  and Compliance Officer January 17,2017   </vt:lpstr>
      <vt:lpstr>What is Medicaid Fraud?</vt:lpstr>
      <vt:lpstr>Office of Inspector General Sounding an Alert to Medicaid</vt:lpstr>
      <vt:lpstr>Types of Fraud Found</vt:lpstr>
      <vt:lpstr>Examples of the Problem</vt:lpstr>
      <vt:lpstr>Consumer Harm</vt:lpstr>
      <vt:lpstr>OIG’s Conclusion</vt:lpstr>
      <vt:lpstr>Possible Consequences for Committing Medicaid Fraud</vt:lpstr>
      <vt:lpstr>How this Effects GSIL</vt:lpstr>
      <vt:lpstr>Compliance…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Granite State Independent Living Compliance Program</dc:title>
  <dc:creator>kmaynard</dc:creator>
  <cp:lastModifiedBy>Debbie Krider</cp:lastModifiedBy>
  <cp:revision>35</cp:revision>
  <dcterms:created xsi:type="dcterms:W3CDTF">2012-12-19T20:41:12Z</dcterms:created>
  <dcterms:modified xsi:type="dcterms:W3CDTF">2017-01-17T15:23:55Z</dcterms:modified>
</cp:coreProperties>
</file>